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72" r:id="rId4"/>
    <p:sldId id="263" r:id="rId5"/>
    <p:sldId id="264" r:id="rId6"/>
    <p:sldId id="273" r:id="rId7"/>
    <p:sldId id="274" r:id="rId8"/>
    <p:sldId id="275" r:id="rId9"/>
    <p:sldId id="276" r:id="rId10"/>
    <p:sldId id="267" r:id="rId11"/>
    <p:sldId id="266" r:id="rId12"/>
    <p:sldId id="268" r:id="rId13"/>
    <p:sldId id="270" r:id="rId14"/>
    <p:sldId id="271" r:id="rId15"/>
    <p:sldId id="265" r:id="rId16"/>
    <p:sldId id="269" r:id="rId17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DB"/>
    <a:srgbClr val="0082B2"/>
    <a:srgbClr val="509520"/>
    <a:srgbClr val="FF3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9"/>
    <p:restoredTop sz="94627"/>
  </p:normalViewPr>
  <p:slideViewPr>
    <p:cSldViewPr snapToGrid="0">
      <p:cViewPr varScale="1">
        <p:scale>
          <a:sx n="69" d="100"/>
          <a:sy n="69" d="100"/>
        </p:scale>
        <p:origin x="208" y="61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31E2B0-E10F-1F4E-9651-161F90078172}" type="datetimeFigureOut">
              <a:rPr lang="en-US"/>
              <a:pPr>
                <a:defRPr/>
              </a:pPr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B2043A7-716B-334D-9402-58DF2EA26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3DD3B83-9496-6D4B-9500-D8C15C1CB88D}" type="datetimeFigureOut">
              <a:rPr lang="en-US" altLang="en-US"/>
              <a:pPr>
                <a:defRPr/>
              </a:pPr>
              <a:t>8/22/2017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5695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6070" indent="9525">
              <a:buChar char="•"/>
            </a:pPr>
            <a:r>
              <a:rPr lang="en-US" dirty="0"/>
              <a:t>Supervised learning is not applicable due to the absence of manually annotated data(rising stars) for this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17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lide_1_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Internal_logo_wide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3885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93713"/>
            <a:ext cx="329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29512"/>
            <a:ext cx="6705600" cy="1471837"/>
          </a:xfrm>
        </p:spPr>
        <p:txBody>
          <a:bodyPr lIns="91427" tIns="45714" rIns="91427" bIns="45714" anchor="b"/>
          <a:lstStyle>
            <a:lvl1pPr>
              <a:lnSpc>
                <a:spcPct val="90000"/>
              </a:lnSpc>
              <a:defRPr sz="5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835"/>
            <a:ext cx="6705600" cy="1750979"/>
          </a:xfrm>
        </p:spPr>
        <p:txBody>
          <a:bodyPr lIns="91427" tIns="45714" rIns="91427" bIns="45714"/>
          <a:lstStyle>
            <a:lvl1pPr marL="0" indent="0">
              <a:buFontTx/>
              <a:buNone/>
              <a:defRPr sz="2400" b="1">
                <a:solidFill>
                  <a:srgbClr val="00B2F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3"/>
            <a:ext cx="10972800" cy="607980"/>
          </a:xfrm>
        </p:spPr>
        <p:txBody>
          <a:bodyPr lIns="91427" tIns="45714" rIns="91427" bIns="4571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 marL="608955" indent="-304477">
              <a:buFont typeface="Arial" pitchFamily="34" charset="0"/>
              <a:buChar char="−"/>
              <a:defRPr sz="2400"/>
            </a:lvl2pPr>
            <a:lvl3pPr marL="913432">
              <a:buFont typeface="Arial" pitchFamily="34" charset="0"/>
              <a:buChar char="−"/>
              <a:defRPr sz="2100"/>
            </a:lvl3pPr>
            <a:lvl4pPr marL="1217910">
              <a:buFont typeface="Arial" pitchFamily="34" charset="0"/>
              <a:buChar char="−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0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80"/>
            <a:ext cx="5386917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80"/>
            <a:ext cx="5389033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lIns="91427" tIns="45714" rIns="91427" bIns="45714"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69"/>
            <a:ext cx="7315200" cy="41152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4300"/>
            </a:lvl1pPr>
            <a:lvl2pPr marL="608955" indent="0">
              <a:buNone/>
              <a:defRPr sz="3700"/>
            </a:lvl2pPr>
            <a:lvl3pPr marL="1217910" indent="0">
              <a:buNone/>
              <a:defRPr sz="3200"/>
            </a:lvl3pPr>
            <a:lvl4pPr marL="1826864" indent="0">
              <a:buNone/>
              <a:defRPr sz="2700"/>
            </a:lvl4pPr>
            <a:lvl5pPr marL="2435819" indent="0">
              <a:buNone/>
              <a:defRPr sz="2700"/>
            </a:lvl5pPr>
            <a:lvl6pPr marL="3044775" indent="0">
              <a:buNone/>
              <a:defRPr sz="2700"/>
            </a:lvl6pPr>
            <a:lvl7pPr marL="3653730" indent="0">
              <a:buNone/>
              <a:defRPr sz="2700"/>
            </a:lvl7pPr>
            <a:lvl8pPr marL="4262684" indent="0">
              <a:buNone/>
              <a:defRPr sz="2700"/>
            </a:lvl8pPr>
            <a:lvl9pPr marL="4871639" indent="0">
              <a:buNone/>
              <a:defRPr sz="27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1"/>
            <a:ext cx="7315200" cy="805705"/>
          </a:xfrm>
        </p:spPr>
        <p:txBody>
          <a:bodyPr lIns="91427" tIns="45714" rIns="91427" bIns="45714"/>
          <a:lstStyle>
            <a:lvl1pPr marL="0" indent="0">
              <a:buNone/>
              <a:defRPr sz="1900"/>
            </a:lvl1pPr>
            <a:lvl2pPr marL="608955" indent="0">
              <a:buNone/>
              <a:defRPr sz="1600"/>
            </a:lvl2pPr>
            <a:lvl3pPr marL="1217910" indent="0">
              <a:buNone/>
              <a:defRPr sz="1300"/>
            </a:lvl3pPr>
            <a:lvl4pPr marL="1826864" indent="0">
              <a:buNone/>
              <a:defRPr sz="1200"/>
            </a:lvl4pPr>
            <a:lvl5pPr marL="2435819" indent="0">
              <a:buNone/>
              <a:defRPr sz="1200"/>
            </a:lvl5pPr>
            <a:lvl6pPr marL="3044775" indent="0">
              <a:buNone/>
              <a:defRPr sz="1200"/>
            </a:lvl6pPr>
            <a:lvl7pPr marL="3653730" indent="0">
              <a:buNone/>
              <a:defRPr sz="1200"/>
            </a:lvl7pPr>
            <a:lvl8pPr marL="4262684" indent="0">
              <a:buNone/>
              <a:defRPr sz="1200"/>
            </a:lvl8pPr>
            <a:lvl9pPr marL="48716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4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617538" y="458788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endParaRPr lang="en-US"/>
          </a:p>
        </p:txBody>
      </p:sp>
      <p:pic>
        <p:nvPicPr>
          <p:cNvPr id="1027" name="Picture 8" descr="IBM_logo_bl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153988"/>
            <a:ext cx="622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609600" y="6530975"/>
            <a:ext cx="447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100">
                <a:solidFill>
                  <a:srgbClr val="004266"/>
                </a:solidFill>
                <a:ea typeface="ヒラギノ角ゴ Pro W3" charset="-128"/>
              </a:rPr>
              <a:t>© IBM 2016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8583613" y="6596063"/>
            <a:ext cx="33575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5CCCC178-2644-1948-9E4F-8AE4A97C3128}" type="slidenum">
              <a:rPr lang="en-US" altLang="en-US" sz="1300" smtClean="0">
                <a:solidFill>
                  <a:srgbClr val="004266"/>
                </a:solidFill>
                <a:ea typeface="ヒラギノ角ゴ Pro W3" charset="-128"/>
              </a:rPr>
              <a:pPr algn="r" eaLnBrk="1" hangingPunct="1">
                <a:defRPr/>
              </a:pPr>
              <a:t>‹#›</a:t>
            </a:fld>
            <a:endParaRPr lang="en-US" altLang="en-US" sz="1300">
              <a:solidFill>
                <a:srgbClr val="004266"/>
              </a:solidFill>
              <a:ea typeface="ヒラギノ角ゴ Pro W3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8913"/>
            <a:ext cx="22352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8955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6pPr>
      <a:lvl7pPr marL="121791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7pPr>
      <a:lvl8pPr marL="1826864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8pPr>
      <a:lvl9pPr marL="2435819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064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12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160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738438" indent="-301625" algn="l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34925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95820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56716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517611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5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1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6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1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7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73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8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63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ubtitle 1"/>
          <p:cNvSpPr>
            <a:spLocks noGrp="1"/>
          </p:cNvSpPr>
          <p:nvPr>
            <p:ph type="subTitle" idx="1"/>
          </p:nvPr>
        </p:nvSpPr>
        <p:spPr bwMode="auto">
          <a:xfrm>
            <a:off x="496888" y="4992688"/>
            <a:ext cx="6705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 err="1">
                <a:ea typeface="MS PGothic" charset="-128"/>
                <a:cs typeface="Arial"/>
              </a:rPr>
              <a:t>Yanglin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Yuchen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Chengxi</a:t>
            </a:r>
            <a:endParaRPr lang="en-US" altLang="en-US" sz="2000" dirty="0" err="1">
              <a:ea typeface="MS PGothic" charset="-128"/>
            </a:endParaRPr>
          </a:p>
          <a:p>
            <a:r>
              <a:rPr lang="en-US" altLang="en-US" sz="2000" dirty="0">
                <a:ea typeface="MS PGothic" charset="-128"/>
              </a:rPr>
              <a:t>Aug 22, 2017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363" y="2971800"/>
            <a:ext cx="7613650" cy="1689100"/>
          </a:xfrm>
        </p:spPr>
        <p:txBody>
          <a:bodyPr lIns="91427" tIns="45714" rIns="91427" bIns="45714"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8955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6pPr>
            <a:lvl7pPr marL="1217910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7pPr>
            <a:lvl8pPr marL="1826864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8pPr>
            <a:lvl9pPr marL="2435819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3200" b="0" dirty="0"/>
              <a:t>Rising Star</a:t>
            </a:r>
            <a:endParaRPr lang="en-US" sz="3200" b="0" dirty="0">
              <a:solidFill>
                <a:schemeClr val="bg1">
                  <a:lumMod val="25000"/>
                </a:schemeClr>
              </a:solidFill>
              <a:latin typeface="Helvetica Neue Thin"/>
              <a:cs typeface="Helvetica Neue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Publication Journals Analysis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742950" y="1889760"/>
            <a:ext cx="8629496" cy="4567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04825" y="1358900"/>
            <a:ext cx="73276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Top </a:t>
            </a:r>
            <a:r>
              <a:rPr lang="en-US" dirty="0">
                <a:cs typeface="Arial"/>
              </a:rPr>
              <a:t>20 journals account for 47.50% 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0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Education Institution Analysis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781050" y="1695450"/>
            <a:ext cx="8160316" cy="46399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00050" y="1205060"/>
            <a:ext cx="73276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Top </a:t>
            </a:r>
            <a:r>
              <a:rPr lang="en-US" dirty="0">
                <a:cs typeface="Arial"/>
              </a:rPr>
              <a:t>20 institutions account for 39.67% admissions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3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Chart to be attached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22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Chart to be attached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41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Chart to be attached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3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citation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Why does citation information make sense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Web scraping from Google Scholar</a:t>
            </a:r>
          </a:p>
          <a:p>
            <a:pPr lvl="1"/>
            <a:r>
              <a:rPr lang="en-US" dirty="0"/>
              <a:t>Scopus API</a:t>
            </a:r>
          </a:p>
          <a:p>
            <a:pPr lvl="1"/>
            <a:r>
              <a:rPr lang="en-US" dirty="0" err="1"/>
              <a:t>Pubmed</a:t>
            </a:r>
            <a:r>
              <a:rPr lang="en-US" dirty="0"/>
              <a:t>  </a:t>
            </a:r>
          </a:p>
          <a:p>
            <a:r>
              <a:rPr lang="en-US" dirty="0"/>
              <a:t>Tech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0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cs typeface="Arial"/>
              </a:rPr>
              <a:t>Want 100 samples </a:t>
            </a: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r>
              <a:rPr lang="en-US" dirty="0">
                <a:cs typeface="Arial"/>
              </a:rPr>
              <a:t>Feature engineering</a:t>
            </a:r>
          </a:p>
          <a:p>
            <a:pPr marL="306070" indent="-306070"/>
            <a:r>
              <a:rPr lang="en-US" dirty="0">
                <a:cs typeface="Arial"/>
              </a:rPr>
              <a:t>Build models</a:t>
            </a:r>
          </a:p>
          <a:p>
            <a:pPr marL="306070" indent="-306070"/>
            <a:r>
              <a:rPr lang="en-US" dirty="0">
                <a:cs typeface="Arial"/>
              </a:rPr>
              <a:t>Prediction and validation</a:t>
            </a:r>
          </a:p>
          <a:p>
            <a:pPr marL="306070" indent="-306070"/>
            <a:r>
              <a:rPr lang="en-US" dirty="0">
                <a:cs typeface="Arial"/>
              </a:rPr>
              <a:t>Citation(option)</a:t>
            </a:r>
          </a:p>
        </p:txBody>
      </p:sp>
      <p:pic>
        <p:nvPicPr>
          <p:cNvPr id="5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1390650"/>
            <a:ext cx="5982650" cy="35854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0" y="5526912"/>
            <a:ext cx="5774305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39250" y="1866900"/>
            <a:ext cx="2652964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Obtained</a:t>
            </a:r>
            <a:r>
              <a:rPr lang="en-US" dirty="0">
                <a:cs typeface="Arial"/>
              </a:rPr>
              <a:t> 100 samples</a:t>
            </a:r>
            <a:endParaRPr lang="en-US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9223708" y="3215022"/>
            <a:ext cx="2634916" cy="3683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Want</a:t>
            </a:r>
            <a:r>
              <a:rPr lang="en-US" dirty="0">
                <a:solidFill>
                  <a:srgbClr val="FF0000"/>
                </a:solidFill>
                <a:cs typeface="Arial"/>
              </a:rPr>
              <a:t> 100 samples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9010650" y="2647950"/>
            <a:ext cx="155575" cy="15641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/>
              <a:t>Analyze the trends and patterns behind KOL</a:t>
            </a:r>
          </a:p>
          <a:p>
            <a:pPr marL="306070" indent="-306070"/>
            <a:r>
              <a:rPr lang="en-US" dirty="0"/>
              <a:t>Predict the probability of an individual to be KOL</a:t>
            </a:r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3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541905"/>
            <a:ext cx="5410558" cy="3239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0072" y="5850402"/>
            <a:ext cx="621812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State of 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6" y="1208236"/>
            <a:ext cx="5156200" cy="51689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52212" y="2201569"/>
            <a:ext cx="1884218" cy="2583419"/>
            <a:chOff x="5417128" y="2587648"/>
            <a:chExt cx="1884218" cy="258341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417128" y="3885778"/>
              <a:ext cx="188421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417128" y="2587648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417128" y="4571999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129295" y="51666"/>
            <a:ext cx="2852928" cy="6806334"/>
            <a:chOff x="8509613" y="28576"/>
            <a:chExt cx="2852928" cy="6806334"/>
          </a:xfrm>
        </p:grpSpPr>
        <p:pic>
          <p:nvPicPr>
            <p:cNvPr id="23" name="Picture 2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613" y="28576"/>
              <a:ext cx="2852928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13103" t="7473" r="9353" b="10893"/>
            <a:stretch/>
          </p:blipFill>
          <p:spPr>
            <a:xfrm>
              <a:off x="8509613" y="4582354"/>
              <a:ext cx="2852928" cy="22525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r="22935"/>
            <a:stretch/>
          </p:blipFill>
          <p:spPr>
            <a:xfrm>
              <a:off x="8509613" y="2305436"/>
              <a:ext cx="2852928" cy="2275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10167954" y="848802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PageRank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67953" y="3127519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Supervised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67953" y="5547056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9037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66725" y="154305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Absence of manually annotated data</a:t>
            </a:r>
            <a:endParaRPr lang="en-US" dirty="0"/>
          </a:p>
          <a:p>
            <a:pPr marL="306070" indent="-306070"/>
            <a:r>
              <a:rPr lang="en-US" dirty="0"/>
              <a:t>Unsupervised Learning: Clustering</a:t>
            </a:r>
            <a:endParaRPr dirty="0">
              <a:solidFill>
                <a:schemeClr val="tx1"/>
              </a:solidFill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dirty="0">
                <a:cs typeface="Arial"/>
              </a:rPr>
              <a:t>3 steps: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Define features 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Monitor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the evolution of features </a:t>
            </a:r>
            <a:endParaRPr lang="en-US" sz="1100">
              <a:solidFill>
                <a:schemeClr val="tx1"/>
              </a:solidFill>
              <a:latin typeface="Calibri"/>
            </a:endParaRPr>
          </a:p>
          <a:p>
            <a:pPr marL="306070" indent="-306070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Use these indices to cluster authors</a:t>
            </a:r>
            <a:br>
              <a:rPr lang="en-US" dirty="0">
                <a:solidFill>
                  <a:schemeClr val="tx1"/>
                </a:solidFill>
                <a:latin typeface="MS PGothic"/>
              </a:rPr>
            </a:br>
            <a:br>
              <a:rPr lang="en-US" dirty="0">
                <a:solidFill>
                  <a:schemeClr val="tx1"/>
                </a:solidFill>
                <a:latin typeface="MS PGothic"/>
              </a:rPr>
            </a:br>
            <a:endParaRPr lang="en-US" sz="1100">
              <a:solidFill>
                <a:schemeClr val="tx1"/>
              </a:solidFill>
              <a:latin typeface="Calibri"/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4" name="Picture 4" descr="model-based-clustering-mclust-plot-ggplot2-factoextra-1.png"/>
          <p:cNvPicPr>
            <a:picLocks noChangeAspect="1"/>
          </p:cNvPicPr>
          <p:nvPr/>
        </p:nvPicPr>
        <p:blipFill rotWithShape="1">
          <a:blip r:embed="rId3"/>
          <a:srcRect l="9414" t="9027" r="19875" b="9591"/>
          <a:stretch/>
        </p:blipFill>
        <p:spPr>
          <a:xfrm flipH="1">
            <a:off x="6743700" y="539151"/>
            <a:ext cx="4880469" cy="52195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703594" y="468059"/>
            <a:ext cx="12032" cy="5203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11183" y="5695950"/>
            <a:ext cx="5173579" cy="24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44587" y="58197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9650" y="63436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Indices</a:t>
            </a:r>
            <a:endParaRPr lang="en-US" dirty="0">
              <a:solidFill>
                <a:srgbClr val="007AC0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5350" y="13202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Rising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stars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121942" y="1691818"/>
            <a:ext cx="372979" cy="348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5625" y="4402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606060"/>
                </a:solidFill>
              </a:rPr>
              <a:t>Well</a:t>
            </a:r>
            <a:r>
              <a:rPr lang="en-US" b="1" dirty="0">
                <a:solidFill>
                  <a:srgbClr val="606060"/>
                </a:solidFill>
                <a:cs typeface="Arial"/>
              </a:rPr>
              <a:t> established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7648575" y="74739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47028" y="24288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606060"/>
                </a:solidFill>
              </a:rPr>
              <a:t>Declining</a:t>
            </a:r>
            <a:endParaRPr lang="en-US" dirty="0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610850" y="273367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1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ate distribution2.png"/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t="4010" r="6359"/>
          <a:stretch/>
        </p:blipFill>
        <p:spPr>
          <a:xfrm>
            <a:off x="-263236" y="-96982"/>
            <a:ext cx="12718472" cy="7201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KOL's geographic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5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67" y="1601788"/>
            <a:ext cx="9562065" cy="456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109"/>
            <a:ext cx="12192000" cy="58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54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Publication production trend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9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solidFill>
                  <a:schemeClr val="tx1"/>
                </a:solidFill>
                <a:cs typeface="Arial"/>
              </a:rPr>
              <a:t>Publication production stats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62939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Health Theme - Wide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atson Health Theme - Wide" id="{89CA2E17-6704-4E24-9D8D-9F0A339C4555}" vid="{621B2928-6338-46EF-B2E9-620A1C31B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 Health Theme - Wide</Template>
  <TotalTime>13410</TotalTime>
  <Words>176</Words>
  <Application>Microsoft Office PowerPoint</Application>
  <PresentationFormat>Widescreen</PresentationFormat>
  <Paragraphs>42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Watson Health Theme - Wide</vt:lpstr>
      <vt:lpstr>PowerPoint Presentation</vt:lpstr>
      <vt:lpstr>PROBLEM DEFINITION</vt:lpstr>
      <vt:lpstr>State of Art</vt:lpstr>
      <vt:lpstr>Methodology</vt:lpstr>
      <vt:lpstr>PowerPoint Presentation</vt:lpstr>
      <vt:lpstr>KOL's geographic distribution</vt:lpstr>
      <vt:lpstr>PowerPoint Presentation</vt:lpstr>
      <vt:lpstr>Publication production trend</vt:lpstr>
      <vt:lpstr>Publication production stats</vt:lpstr>
      <vt:lpstr>Publication Journals Analysis</vt:lpstr>
      <vt:lpstr>Education Institution Analysis</vt:lpstr>
      <vt:lpstr>Exploratory Data Analysis</vt:lpstr>
      <vt:lpstr>Exploratory Data Analysis</vt:lpstr>
      <vt:lpstr>Exploratory Data Analysis</vt:lpstr>
      <vt:lpstr>Extracting citation information</vt:lpstr>
      <vt:lpstr>Next steps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Li, Yanglin</cp:lastModifiedBy>
  <cp:revision>815</cp:revision>
  <cp:lastPrinted>2017-04-19T13:25:57Z</cp:lastPrinted>
  <dcterms:created xsi:type="dcterms:W3CDTF">2016-07-18T02:28:22Z</dcterms:created>
  <dcterms:modified xsi:type="dcterms:W3CDTF">2017-08-22T14:21:08Z</dcterms:modified>
</cp:coreProperties>
</file>